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18"/>
  </p:notesMasterIdLst>
  <p:handoutMasterIdLst>
    <p:handoutMasterId r:id="rId19"/>
  </p:handoutMasterIdLst>
  <p:sldIdLst>
    <p:sldId id="258" r:id="rId2"/>
    <p:sldId id="285" r:id="rId3"/>
    <p:sldId id="286" r:id="rId4"/>
    <p:sldId id="292" r:id="rId5"/>
    <p:sldId id="295" r:id="rId6"/>
    <p:sldId id="287" r:id="rId7"/>
    <p:sldId id="302" r:id="rId8"/>
    <p:sldId id="288" r:id="rId9"/>
    <p:sldId id="296" r:id="rId10"/>
    <p:sldId id="301" r:id="rId11"/>
    <p:sldId id="291" r:id="rId12"/>
    <p:sldId id="299" r:id="rId13"/>
    <p:sldId id="293" r:id="rId14"/>
    <p:sldId id="298" r:id="rId15"/>
    <p:sldId id="294" r:id="rId16"/>
    <p:sldId id="300" r:id="rId17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7">
          <p15:clr>
            <a:srgbClr val="A4A3A4"/>
          </p15:clr>
        </p15:guide>
        <p15:guide id="2" orient="horz" pos="3783">
          <p15:clr>
            <a:srgbClr val="A4A3A4"/>
          </p15:clr>
        </p15:guide>
        <p15:guide id="3" orient="horz" pos="647">
          <p15:clr>
            <a:srgbClr val="A4A3A4"/>
          </p15:clr>
        </p15:guide>
        <p15:guide id="4" orient="horz" pos="540">
          <p15:clr>
            <a:srgbClr val="A4A3A4"/>
          </p15:clr>
        </p15:guide>
        <p15:guide id="5" orient="horz" pos="353">
          <p15:clr>
            <a:srgbClr val="A4A3A4"/>
          </p15:clr>
        </p15:guide>
        <p15:guide id="6" orient="horz" pos="239">
          <p15:clr>
            <a:srgbClr val="A4A3A4"/>
          </p15:clr>
        </p15:guide>
        <p15:guide id="7" orient="horz" pos="791">
          <p15:clr>
            <a:srgbClr val="A4A3A4"/>
          </p15:clr>
        </p15:guide>
        <p15:guide id="8" pos="264">
          <p15:clr>
            <a:srgbClr val="A4A3A4"/>
          </p15:clr>
        </p15:guide>
        <p15:guide id="9" pos="5079">
          <p15:clr>
            <a:srgbClr val="A4A3A4"/>
          </p15:clr>
        </p15:guide>
        <p15:guide id="10" pos="2953">
          <p15:clr>
            <a:srgbClr val="A4A3A4"/>
          </p15:clr>
        </p15:guide>
        <p15:guide id="11" pos="2819">
          <p15:clr>
            <a:srgbClr val="A4A3A4"/>
          </p15:clr>
        </p15:guide>
        <p15:guide id="12" pos="114">
          <p15:clr>
            <a:srgbClr val="A4A3A4"/>
          </p15:clr>
        </p15:guide>
        <p15:guide id="13" pos="5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CC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69EC77-1B40-4C77-A995-AF05D22D4D0E}" styleName="DPDHL Table White BG">
    <a:tblBg>
      <a:fill>
        <a:noFill/>
      </a:fill>
    </a:tblBg>
    <a:wholeTbl>
      <a:tcTxStyle>
        <a:fontRef idx="minor"/>
        <a:schemeClr val="accent2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lumMod val="20000"/>
              <a:lumOff val="8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/>
      <a:tcStyle>
        <a:tcBdr/>
      </a:tcStyle>
    </a:firstCol>
    <a:lastRow>
      <a:tcTxStyle b="on"/>
      <a:tcStyle>
        <a:tcBdr/>
        <a:fill>
          <a:solidFill>
            <a:schemeClr val="bg1"/>
          </a:solidFill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solidFill>
            <a:schemeClr val="bg1"/>
          </a:solidFill>
        </a:fill>
      </a:tcStyle>
    </a:firstRow>
  </a:tblStyle>
  <a:tblStyle styleId="{09810C2D-2C2F-4581-8AFF-CD78C2D722A2}" styleName="DPDHL Table No BG">
    <a:tblBg>
      <a:fill>
        <a:noFill/>
      </a:fill>
    </a:tblBg>
    <a:wholeTbl>
      <a:tcTxStyle>
        <a:fontRef idx="minor"/>
        <a:schemeClr val="accent2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lumMod val="20000"/>
              <a:lumOff val="8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4" autoAdjust="0"/>
    <p:restoredTop sz="94578" autoAdjust="0"/>
  </p:normalViewPr>
  <p:slideViewPr>
    <p:cSldViewPr snapToGrid="0" snapToObjects="1">
      <p:cViewPr varScale="1">
        <p:scale>
          <a:sx n="84" d="100"/>
          <a:sy n="84" d="100"/>
        </p:scale>
        <p:origin x="1531" y="82"/>
      </p:cViewPr>
      <p:guideLst>
        <p:guide orient="horz" pos="4067"/>
        <p:guide orient="horz" pos="3783"/>
        <p:guide orient="horz" pos="647"/>
        <p:guide orient="horz" pos="540"/>
        <p:guide orient="horz" pos="353"/>
        <p:guide orient="horz" pos="239"/>
        <p:guide orient="horz" pos="791"/>
        <p:guide pos="264"/>
        <p:guide pos="5079"/>
        <p:guide pos="2953"/>
        <p:guide pos="2819"/>
        <p:guide pos="114"/>
        <p:guide pos="5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-200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12000" cy="468000"/>
          </a:xfrm>
          <a:prstGeom prst="rect">
            <a:avLst/>
          </a:prstGeom>
        </p:spPr>
        <p:txBody>
          <a:bodyPr vert="horz" lIns="180000" tIns="180000" rIns="180000" bIns="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546000" y="0"/>
            <a:ext cx="3312000" cy="468000"/>
          </a:xfrm>
          <a:prstGeom prst="rect">
            <a:avLst/>
          </a:prstGeom>
        </p:spPr>
        <p:txBody>
          <a:bodyPr vert="horz" lIns="180000" tIns="180000" rIns="180000" bIns="0" rtlCol="0"/>
          <a:lstStyle>
            <a:lvl1pPr algn="r">
              <a:defRPr sz="1200"/>
            </a:lvl1pPr>
          </a:lstStyle>
          <a:p>
            <a:fld id="{19D11D04-14B6-471D-A1D6-B426EF7888B1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11/8/2018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3312000" cy="540000"/>
          </a:xfrm>
          <a:prstGeom prst="rect">
            <a:avLst/>
          </a:prstGeom>
        </p:spPr>
        <p:txBody>
          <a:bodyPr vert="horz" lIns="180000" tIns="0" rIns="180000" bIns="18000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546000" y="8604000"/>
            <a:ext cx="3312000" cy="540000"/>
          </a:xfrm>
          <a:prstGeom prst="rect">
            <a:avLst/>
          </a:prstGeom>
        </p:spPr>
        <p:txBody>
          <a:bodyPr vert="horz" lIns="180000" tIns="0" rIns="180000" bIns="180000" rtlCol="0" anchor="b"/>
          <a:lstStyle>
            <a:lvl1pPr algn="r">
              <a:defRPr sz="1200"/>
            </a:lvl1pPr>
          </a:lstStyle>
          <a:p>
            <a:r>
              <a:rPr lang="en-US" dirty="0">
                <a:latin typeface="Arial" pitchFamily="34" charset="0"/>
                <a:cs typeface="Arial" pitchFamily="34" charset="0"/>
              </a:rPr>
              <a:t>Hand out </a:t>
            </a:r>
            <a:fld id="{1987F2A0-9623-4C79-B830-6D590DA5FFFF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54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12000" cy="540000"/>
          </a:xfrm>
          <a:prstGeom prst="rect">
            <a:avLst/>
          </a:prstGeom>
        </p:spPr>
        <p:txBody>
          <a:bodyPr vert="horz" lIns="180000" tIns="180000" rIns="180000" bIns="0" rtlCol="0"/>
          <a:lstStyle>
            <a:lvl1pPr algn="l">
              <a:defRPr sz="1200" b="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546000" y="0"/>
            <a:ext cx="3312000" cy="540000"/>
          </a:xfrm>
          <a:prstGeom prst="rect">
            <a:avLst/>
          </a:prstGeom>
        </p:spPr>
        <p:txBody>
          <a:bodyPr vert="horz" lIns="180000" tIns="180000" rIns="180000" bIns="0" rtlCol="0"/>
          <a:lstStyle>
            <a:lvl1pPr algn="r">
              <a:defRPr sz="1200"/>
            </a:lvl1pPr>
          </a:lstStyle>
          <a:p>
            <a:fld id="{2636F879-443D-410F-A2CF-15E984F48DC2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02413"/>
            <a:ext cx="3312000" cy="540000"/>
          </a:xfrm>
          <a:prstGeom prst="rect">
            <a:avLst/>
          </a:prstGeom>
        </p:spPr>
        <p:txBody>
          <a:bodyPr vert="horz" lIns="180000" tIns="0" rIns="180000" bIns="180000" rtlCol="0" anchor="b"/>
          <a:lstStyle>
            <a:lvl1pPr algn="l">
              <a:defRPr sz="1200" b="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546000" y="8602413"/>
            <a:ext cx="3312000" cy="540000"/>
          </a:xfrm>
          <a:prstGeom prst="rect">
            <a:avLst/>
          </a:prstGeom>
        </p:spPr>
        <p:txBody>
          <a:bodyPr vert="horz" lIns="180000" tIns="0" rIns="180000" bIns="180000" rtlCol="0" anchor="b"/>
          <a:lstStyle>
            <a:lvl1pPr algn="r">
              <a:defRPr sz="1200" b="0"/>
            </a:lvl1pPr>
          </a:lstStyle>
          <a:p>
            <a:r>
              <a:rPr lang="en-US"/>
              <a:t>Notice </a:t>
            </a:r>
            <a:fld id="{AE19FBA5-BE7F-4824-B54D-C07EBA2A4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5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2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4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2pPr>
    <a:lvl3pPr marL="163513" indent="-163513" algn="l" defTabSz="914400" rtl="0" eaLnBrk="1" latinLnBrk="0" hangingPunct="1">
      <a:spcAft>
        <a:spcPts val="200"/>
      </a:spcAft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3538" indent="-176213" algn="l" defTabSz="914400" rtl="0" eaLnBrk="1" latinLnBrk="0" hangingPunct="1">
      <a:spcAft>
        <a:spcPts val="200"/>
      </a:spcAft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39750" indent="-176213" algn="l" defTabSz="309563" rtl="0" eaLnBrk="1" latinLnBrk="0" hangingPunct="1">
      <a:spcAft>
        <a:spcPts val="200"/>
      </a:spcAft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b="0"/>
              <a:t>Notice </a:t>
            </a:r>
            <a:fld id="{AE19FBA5-BE7F-4824-B54D-C07EBA2A496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Notice </a:t>
            </a:r>
            <a:fld id="{AE19FBA5-BE7F-4824-B54D-C07EBA2A49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946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68982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4386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2963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49590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7263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96435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1605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0367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: full page gradi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6389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5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2" name="Object 3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93C95B1-3033-4119-A344-A27797160096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9536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4FE2-4982-4A67-91E9-9D1728EF959C}"/>
              </a:ext>
            </a:extLst>
          </p:cNvPr>
          <p:cNvSpPr/>
          <p:nvPr userDrawn="1"/>
        </p:nvSpPr>
        <p:spPr bwMode="auto">
          <a:xfrm>
            <a:off x="1" y="1936955"/>
            <a:ext cx="9144000" cy="4921045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 hasCustomPrompt="1"/>
          </p:nvPr>
        </p:nvSpPr>
        <p:spPr bwMode="gray">
          <a:xfrm>
            <a:off x="414000" y="1155600"/>
            <a:ext cx="8316000" cy="1548000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>
              <a:lnSpc>
                <a:spcPct val="90000"/>
              </a:lnSpc>
              <a:defRPr sz="4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 ONE OR</a:t>
            </a:r>
            <a:br>
              <a:rPr lang="en-US" dirty="0"/>
            </a:br>
            <a:r>
              <a:rPr lang="en-US" dirty="0"/>
              <a:t>TWO LINES, Arial, 42 pt</a:t>
            </a:r>
          </a:p>
        </p:txBody>
      </p:sp>
      <p:sp>
        <p:nvSpPr>
          <p:cNvPr id="10" name="Textplatzhalt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14000" y="3105712"/>
            <a:ext cx="8316000" cy="514738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14400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Aft>
                <a:spcPts val="0"/>
              </a:spcAft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600"/>
              </a:spcAft>
              <a:defRPr sz="2000" b="0" baseline="0"/>
            </a:lvl2pPr>
          </a:lstStyle>
          <a:p>
            <a:r>
              <a:rPr lang="en-US" dirty="0"/>
              <a:t>Name of the event or project or presenter, Arial, 12 pt</a:t>
            </a:r>
            <a:br>
              <a:rPr lang="en-US" dirty="0"/>
            </a:br>
            <a:r>
              <a:rPr lang="en-US" dirty="0"/>
              <a:t>Location, ## Month ####</a:t>
            </a:r>
          </a:p>
        </p:txBody>
      </p:sp>
      <p:sp>
        <p:nvSpPr>
          <p:cNvPr id="11" name="Textplatzhalt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414000" y="2703511"/>
            <a:ext cx="8316000" cy="402291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/>
            </a:lvl1pPr>
            <a:lvl2pPr marL="0" algn="l" defTabSz="995363" rtl="0" eaLnBrk="0" fontAlgn="base" latinLnBrk="0" hangingPunct="0">
              <a:spcAft>
                <a:spcPts val="1600"/>
              </a:spcAft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algn="l" defTabSz="995363" rtl="0" eaLnBrk="0" fontAlgn="base" latinLnBrk="0" hangingPunct="0"/>
            <a:r>
              <a:rPr lang="en-US" dirty="0" err="1"/>
              <a:t>Subline</a:t>
            </a:r>
            <a:r>
              <a:rPr lang="en-US" dirty="0"/>
              <a:t> in one or two lines, Arial, 20 pt</a:t>
            </a:r>
          </a:p>
        </p:txBody>
      </p:sp>
    </p:spTree>
    <p:extLst>
      <p:ext uri="{BB962C8B-B14F-4D97-AF65-F5344CB8AC3E}">
        <p14:creationId xmlns:p14="http://schemas.microsoft.com/office/powerpoint/2010/main" val="3737552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329790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8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F8CDB34-C6AC-4E57-B192-5B065B6E569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D86AF4B7-6D4E-4A41-9029-317444182D6E}"/>
              </a:ext>
            </a:extLst>
          </p:cNvPr>
          <p:cNvSpPr/>
          <p:nvPr userDrawn="1"/>
        </p:nvSpPr>
        <p:spPr bwMode="hidden">
          <a:xfrm>
            <a:off x="179388" y="5952326"/>
            <a:ext cx="8784000" cy="720000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44000" tIns="144000" rIns="144000" bIns="144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eck 8"/>
          <p:cNvSpPr/>
          <p:nvPr userDrawn="1"/>
        </p:nvSpPr>
        <p:spPr bwMode="gray">
          <a:xfrm>
            <a:off x="8370000" y="6225003"/>
            <a:ext cx="362862" cy="252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2E45E626-985F-4F96-B1C4-178AC390C14C}" type="slidenum"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pPr marL="0" marR="0" indent="0" algn="r" defTabSz="9953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0"/>
          <p:cNvCxnSpPr/>
          <p:nvPr userDrawn="1"/>
        </p:nvCxnSpPr>
        <p:spPr bwMode="gray">
          <a:xfrm>
            <a:off x="414000" y="1015200"/>
            <a:ext cx="8316000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1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538133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97252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F4C6C8F-B351-4109-A0A1-6E4081059E10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Rechteck 11">
            <a:extLst>
              <a:ext uri="{FF2B5EF4-FFF2-40B4-BE49-F238E27FC236}">
                <a16:creationId xmlns:a16="http://schemas.microsoft.com/office/drawing/2014/main" id="{A8C28A83-AA03-4E16-88A1-AE5D1E7E6852}"/>
              </a:ext>
            </a:extLst>
          </p:cNvPr>
          <p:cNvSpPr/>
          <p:nvPr userDrawn="1"/>
        </p:nvSpPr>
        <p:spPr bwMode="hidden">
          <a:xfrm>
            <a:off x="179388" y="5952326"/>
            <a:ext cx="8784000" cy="720000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44000" tIns="144000" rIns="144000" bIns="144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eck 8"/>
          <p:cNvSpPr/>
          <p:nvPr userDrawn="1"/>
        </p:nvSpPr>
        <p:spPr bwMode="gray">
          <a:xfrm>
            <a:off x="8370000" y="6225003"/>
            <a:ext cx="362862" cy="252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2E45E626-985F-4F96-B1C4-178AC390C14C}" type="slidenum"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pPr marL="0" marR="0" indent="0" algn="r" defTabSz="9953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0"/>
          <p:cNvCxnSpPr/>
          <p:nvPr userDrawn="1"/>
        </p:nvCxnSpPr>
        <p:spPr bwMode="gray">
          <a:xfrm>
            <a:off x="414000" y="1015200"/>
            <a:ext cx="8316000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14338" y="1249200"/>
            <a:ext cx="8315325" cy="47556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89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9353982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9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1"/>
          <p:cNvSpPr/>
          <p:nvPr userDrawn="1"/>
        </p:nvSpPr>
        <p:spPr bwMode="hidden">
          <a:xfrm>
            <a:off x="179388" y="5952326"/>
            <a:ext cx="8784000" cy="720000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44000" tIns="144000" rIns="144000" bIns="144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hteck 8"/>
          <p:cNvSpPr/>
          <p:nvPr userDrawn="1"/>
        </p:nvSpPr>
        <p:spPr bwMode="gray">
          <a:xfrm>
            <a:off x="8370000" y="6225003"/>
            <a:ext cx="362862" cy="252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2E45E626-985F-4F96-B1C4-178AC390C14C}" type="slidenum"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pPr marL="0" marR="0" indent="0" algn="r" defTabSz="9953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1"/>
          </p:nvPr>
        </p:nvSpPr>
        <p:spPr bwMode="gray">
          <a:xfrm>
            <a:off x="2142000" y="6225003"/>
            <a:ext cx="6228000" cy="252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| Location | xx </a:t>
            </a:r>
            <a:r>
              <a:rPr lang="en-US"/>
              <a:t>Month 20xx</a:t>
            </a:r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14000" y="1249200"/>
            <a:ext cx="4050000" cy="4755600"/>
          </a:xfrm>
          <a:prstGeom prst="rect">
            <a:avLst/>
          </a:prstGeom>
        </p:spPr>
        <p:txBody>
          <a:bodyPr lIns="0" tIns="0" rIns="0" bIns="0"/>
          <a:lstStyle>
            <a:lvl1pPr marL="270000" marR="0" indent="-2700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lain"/>
              <a:tabLst/>
              <a:defRPr sz="1400" b="1" baseline="0"/>
            </a:lvl1pPr>
            <a:lvl2pPr marL="27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 sz="1400" b="0"/>
            </a:lvl2pPr>
            <a:lvl3pPr marL="18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  <a:lvl4pPr marL="36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pitchFamily="18" charset="2"/>
              <a:buChar char="-"/>
              <a:tabLst/>
              <a:defRPr/>
            </a:lvl4pPr>
            <a:lvl5pPr marL="533400" marR="0" indent="-17462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charset="2"/>
              <a:buChar char="-"/>
              <a:tabLst/>
              <a:defRPr/>
            </a:lvl5pPr>
          </a:lstStyle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680000" y="1249200"/>
            <a:ext cx="4050000" cy="4755600"/>
          </a:xfrm>
          <a:prstGeom prst="rect">
            <a:avLst/>
          </a:prstGeom>
        </p:spPr>
        <p:txBody>
          <a:bodyPr lIns="0" tIns="0" rIns="0" bIns="0"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itchFamily="2" charset="2"/>
              <a:buAutoNum type="arabicPlain" startAt="7"/>
              <a:tabLst/>
              <a:defRPr sz="1400" b="1" baseline="0"/>
            </a:lvl1pPr>
            <a:lvl2pPr marL="27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 sz="1400" b="0"/>
            </a:lvl2pPr>
            <a:lvl3pPr marL="18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  <a:lvl4pPr marL="36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pitchFamily="18" charset="2"/>
              <a:buChar char="-"/>
              <a:tabLst/>
              <a:defRPr/>
            </a:lvl4pPr>
            <a:lvl5pPr marL="533400" marR="0" indent="-17462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charset="2"/>
              <a:buChar char="-"/>
              <a:tabLst/>
              <a:defRPr/>
            </a:lvl5pPr>
          </a:lstStyle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</p:txBody>
      </p:sp>
      <p:cxnSp>
        <p:nvCxnSpPr>
          <p:cNvPr id="14" name="Straight Connector 10"/>
          <p:cNvCxnSpPr/>
          <p:nvPr userDrawn="1"/>
        </p:nvCxnSpPr>
        <p:spPr bwMode="gray">
          <a:xfrm>
            <a:off x="414000" y="1015200"/>
            <a:ext cx="8316000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9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: 1 column,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21647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7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93A563-DCE2-4AD7-BED2-191DBAD3B38A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1" name="Rechteck 11">
            <a:extLst>
              <a:ext uri="{FF2B5EF4-FFF2-40B4-BE49-F238E27FC236}">
                <a16:creationId xmlns:a16="http://schemas.microsoft.com/office/drawing/2014/main" id="{7B160888-214F-4413-9807-C38581C46926}"/>
              </a:ext>
            </a:extLst>
          </p:cNvPr>
          <p:cNvSpPr/>
          <p:nvPr userDrawn="1"/>
        </p:nvSpPr>
        <p:spPr bwMode="hidden">
          <a:xfrm>
            <a:off x="179388" y="5952326"/>
            <a:ext cx="8784000" cy="720000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44000" tIns="144000" rIns="144000" bIns="144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 bwMode="ltGray">
          <a:xfrm>
            <a:off x="3815409" y="4732903"/>
            <a:ext cx="1549400" cy="10874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 bwMode="ltGray">
          <a:xfrm>
            <a:off x="5499436" y="4732903"/>
            <a:ext cx="1549400" cy="10874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5"/>
          </p:nvPr>
        </p:nvSpPr>
        <p:spPr bwMode="ltGray">
          <a:xfrm>
            <a:off x="7183462" y="4732903"/>
            <a:ext cx="1549400" cy="10874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815487" y="4533681"/>
            <a:ext cx="1549400" cy="198656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/>
            </a:lvl1pPr>
          </a:lstStyle>
          <a:p>
            <a:pPr lvl="0"/>
            <a:r>
              <a:rPr lang="en-US" dirty="0"/>
              <a:t>Section #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499475" y="4533681"/>
            <a:ext cx="1549400" cy="198656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/>
            </a:lvl1pPr>
          </a:lstStyle>
          <a:p>
            <a:pPr lvl="0"/>
            <a:r>
              <a:rPr lang="en-US" dirty="0"/>
              <a:t>Section #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7183462" y="4533681"/>
            <a:ext cx="1549400" cy="198656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/>
            </a:lvl1pPr>
          </a:lstStyle>
          <a:p>
            <a:pPr lvl="0"/>
            <a:r>
              <a:rPr lang="en-US"/>
              <a:t>Section #</a:t>
            </a:r>
            <a:endParaRPr lang="en-US" dirty="0"/>
          </a:p>
        </p:txBody>
      </p:sp>
      <p:sp>
        <p:nvSpPr>
          <p:cNvPr id="41" name="Rechteck 8"/>
          <p:cNvSpPr/>
          <p:nvPr userDrawn="1"/>
        </p:nvSpPr>
        <p:spPr bwMode="gray">
          <a:xfrm>
            <a:off x="8370000" y="6225003"/>
            <a:ext cx="362862" cy="252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2E45E626-985F-4F96-B1C4-178AC390C14C}" type="slidenum"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pPr marL="0" marR="0" indent="0" algn="r" defTabSz="9953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Footer Placeholder 2"/>
          <p:cNvSpPr>
            <a:spLocks noGrp="1"/>
          </p:cNvSpPr>
          <p:nvPr>
            <p:ph type="ftr" sz="quarter" idx="31"/>
          </p:nvPr>
        </p:nvSpPr>
        <p:spPr bwMode="gray">
          <a:xfrm>
            <a:off x="2142000" y="6225003"/>
            <a:ext cx="6228000" cy="252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| Location | xx </a:t>
            </a:r>
            <a:r>
              <a:rPr lang="en-US"/>
              <a:t>Month 20xx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14000" y="1249200"/>
            <a:ext cx="4050000" cy="3129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70000" marR="0" indent="-2700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lain"/>
              <a:tabLst/>
              <a:defRPr sz="1400" b="1" baseline="0"/>
            </a:lvl1pPr>
            <a:lvl2pPr marL="27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 sz="1400" b="0"/>
            </a:lvl2pPr>
            <a:lvl3pPr marL="18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  <a:lvl4pPr marL="360000" marR="0" indent="-18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pitchFamily="18" charset="2"/>
              <a:buChar char="-"/>
              <a:tabLst/>
              <a:defRPr/>
            </a:lvl4pPr>
            <a:lvl5pPr marL="533400" marR="0" indent="-17462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Symbol" charset="2"/>
              <a:buChar char="-"/>
              <a:tabLst/>
              <a:defRPr/>
            </a:lvl5pPr>
          </a:lstStyle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  <a:p>
            <a:r>
              <a:rPr lang="en-US" dirty="0"/>
              <a:t>Sample section</a:t>
            </a:r>
          </a:p>
          <a:p>
            <a:pPr lvl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consista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/>
          </p:nvPr>
        </p:nvSpPr>
        <p:spPr bwMode="ltGray">
          <a:xfrm>
            <a:off x="2131382" y="4732903"/>
            <a:ext cx="1549400" cy="108743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2131499" y="4533681"/>
            <a:ext cx="1549400" cy="198656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/>
            </a:lvl1pPr>
          </a:lstStyle>
          <a:p>
            <a:pPr lvl="0"/>
            <a:r>
              <a:rPr lang="en-US" dirty="0"/>
              <a:t>Section #</a:t>
            </a:r>
          </a:p>
        </p:txBody>
      </p:sp>
      <p:cxnSp>
        <p:nvCxnSpPr>
          <p:cNvPr id="23" name="Straight Connector 10"/>
          <p:cNvCxnSpPr/>
          <p:nvPr userDrawn="1"/>
        </p:nvCxnSpPr>
        <p:spPr bwMode="gray">
          <a:xfrm>
            <a:off x="414000" y="1015200"/>
            <a:ext cx="8316000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39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6123920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84FB20C-8EB1-4043-8AF1-A807431F810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Rechteck 11">
            <a:extLst>
              <a:ext uri="{FF2B5EF4-FFF2-40B4-BE49-F238E27FC236}">
                <a16:creationId xmlns:a16="http://schemas.microsoft.com/office/drawing/2014/main" id="{C5C747CA-DA62-43CF-A7DC-6D5F89A9610B}"/>
              </a:ext>
            </a:extLst>
          </p:cNvPr>
          <p:cNvSpPr/>
          <p:nvPr userDrawn="1"/>
        </p:nvSpPr>
        <p:spPr bwMode="hidden">
          <a:xfrm>
            <a:off x="179388" y="5952326"/>
            <a:ext cx="8784000" cy="720000"/>
          </a:xfrm>
          <a:prstGeom prst="rect">
            <a:avLst/>
          </a:prstGeom>
          <a:gradFill>
            <a:gsLst>
              <a:gs pos="100000">
                <a:srgbClr val="FFCC66"/>
              </a:gs>
              <a:gs pos="11000">
                <a:schemeClr val="bg1">
                  <a:lumMod val="78000"/>
                  <a:lumOff val="22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44000" tIns="144000" rIns="144000" bIns="144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32"/>
          </p:nvPr>
        </p:nvSpPr>
        <p:spPr>
          <a:xfrm>
            <a:off x="414338" y="1249199"/>
            <a:ext cx="4050000" cy="475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33"/>
          </p:nvPr>
        </p:nvSpPr>
        <p:spPr>
          <a:xfrm>
            <a:off x="4680000" y="1249199"/>
            <a:ext cx="4050000" cy="475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3" name="Rechteck 8"/>
          <p:cNvSpPr/>
          <p:nvPr userDrawn="1"/>
        </p:nvSpPr>
        <p:spPr bwMode="gray">
          <a:xfrm>
            <a:off x="8370000" y="6225003"/>
            <a:ext cx="362862" cy="252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2E45E626-985F-4F96-B1C4-178AC390C14C}" type="slidenum"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pPr marL="0" marR="0" indent="0" algn="r" defTabSz="9953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10"/>
          <p:cNvCxnSpPr/>
          <p:nvPr userDrawn="1"/>
        </p:nvCxnSpPr>
        <p:spPr bwMode="gray">
          <a:xfrm>
            <a:off x="414000" y="1015200"/>
            <a:ext cx="8316000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2567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52461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1773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627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5372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68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36803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/>
            <a:r>
              <a:rPr lang="de-DE"/>
              <a:t>Presentation title | Location | xx Month 20xx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B9E2B8-A205-4970-8658-BB76BCCA74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12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673" r:id="rId21"/>
    <p:sldLayoutId id="2147483688" r:id="rId22"/>
    <p:sldLayoutId id="2147483659" r:id="rId2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14.xml"/><Relationship Id="rId7" Type="http://schemas.openxmlformats.org/officeDocument/2006/relationships/image" Target="../media/image6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6.xml"/><Relationship Id="rId7" Type="http://schemas.openxmlformats.org/officeDocument/2006/relationships/image" Target="../media/image24.jp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../media/image27.jpg"/><Relationship Id="rId4" Type="http://schemas.openxmlformats.org/officeDocument/2006/relationships/tags" Target="../tags/tag29.xml"/><Relationship Id="rId9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tags" Target="../tags/tag18.xml"/><Relationship Id="rId7" Type="http://schemas.openxmlformats.org/officeDocument/2006/relationships/image" Target="../media/image9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.xml"/><Relationship Id="rId7" Type="http://schemas.openxmlformats.org/officeDocument/2006/relationships/image" Target="../media/image1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7.jp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.xml"/><Relationship Id="rId7" Type="http://schemas.openxmlformats.org/officeDocument/2006/relationships/image" Target="../media/image20.jp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9D178BD-4F01-4CE9-8844-C10FC20317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635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79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C5CEBE-BB57-41CD-AD57-2D36202DEA1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42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3999" y="480897"/>
            <a:ext cx="8316000" cy="1548000"/>
          </a:xfrm>
        </p:spPr>
        <p:txBody>
          <a:bodyPr/>
          <a:lstStyle/>
          <a:p>
            <a:r>
              <a:rPr lang="en-US" b="1" dirty="0"/>
              <a:t>Online payment/Credit Card Fraud Detection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>
          <a:xfrm>
            <a:off x="5326602" y="3053918"/>
            <a:ext cx="3403397" cy="1161069"/>
          </a:xfrm>
        </p:spPr>
        <p:txBody>
          <a:bodyPr/>
          <a:lstStyle/>
          <a:p>
            <a:pPr indent="0">
              <a:buNone/>
            </a:pPr>
            <a:endParaRPr lang="en-US" sz="1800" b="1" dirty="0"/>
          </a:p>
          <a:p>
            <a:pPr indent="0">
              <a:buNone/>
            </a:pPr>
            <a:endParaRPr lang="en-US" sz="2000" b="1" dirty="0"/>
          </a:p>
          <a:p>
            <a:pPr indent="0">
              <a:buNone/>
            </a:pPr>
            <a:r>
              <a:rPr lang="en-US" sz="2000" b="1" dirty="0"/>
              <a:t>Deepika Jindal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49F62-204B-46B2-88D4-647C2B19C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610606"/>
            <a:ext cx="4991192" cy="41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5403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77192-5E3D-4B8D-9314-9267D6B3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75" y="1029810"/>
            <a:ext cx="7378249" cy="49113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155CE8-13FF-4195-9FCF-2FC19AAA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88777"/>
            <a:ext cx="6798734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User Interfacing: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7098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026A3C9-ABD9-4889-8ED4-0BBEA52370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47196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7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026A3C9-ABD9-4889-8ED4-0BBEA5237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9EF2C5-E687-481C-99D1-93BBA20FE57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4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sym typeface="+mn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EB29AC-43E0-4214-8FDF-8603E96A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6" y="492613"/>
            <a:ext cx="6252308" cy="6677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6CAC2-96A6-4717-B953-5C576FEB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468" y="4087899"/>
            <a:ext cx="2487891" cy="1649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25FED-5EA7-4EAF-B86F-945799B6F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076" y="1371600"/>
            <a:ext cx="6105948" cy="30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F262-F2EA-4E18-B94D-31D4990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Parameters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B24BF7-43E2-4791-8C13-4E9EFBE4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43648"/>
              </p:ext>
            </p:extLst>
          </p:nvPr>
        </p:nvGraphicFramePr>
        <p:xfrm>
          <a:off x="1445846" y="1218449"/>
          <a:ext cx="6252308" cy="200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54">
                  <a:extLst>
                    <a:ext uri="{9D8B030D-6E8A-4147-A177-3AD203B41FA5}">
                      <a16:colId xmlns:a16="http://schemas.microsoft.com/office/drawing/2014/main" val="1491545791"/>
                    </a:ext>
                  </a:extLst>
                </a:gridCol>
                <a:gridCol w="3126154">
                  <a:extLst>
                    <a:ext uri="{9D8B030D-6E8A-4147-A177-3AD203B41FA5}">
                      <a16:colId xmlns:a16="http://schemas.microsoft.com/office/drawing/2014/main" val="2313824343"/>
                    </a:ext>
                  </a:extLst>
                </a:gridCol>
              </a:tblGrid>
              <a:tr h="400302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29374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25636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r>
                        <a:rPr lang="en-US" dirty="0"/>
                        <a:t>Time Of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23045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5599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r>
                        <a:rPr lang="en-US" dirty="0"/>
                        <a:t>XAST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51689"/>
                  </a:ext>
                </a:extLst>
              </a:tr>
            </a:tbl>
          </a:graphicData>
        </a:graphic>
      </p:graphicFrame>
      <p:sp>
        <p:nvSpPr>
          <p:cNvPr id="5" name="Title 8">
            <a:extLst>
              <a:ext uri="{FF2B5EF4-FFF2-40B4-BE49-F238E27FC236}">
                <a16:creationId xmlns:a16="http://schemas.microsoft.com/office/drawing/2014/main" id="{1D85D0F9-F2EF-421D-BC8E-0B70AA20A76C}"/>
              </a:ext>
            </a:extLst>
          </p:cNvPr>
          <p:cNvSpPr txBox="1">
            <a:spLocks/>
          </p:cNvSpPr>
          <p:nvPr/>
        </p:nvSpPr>
        <p:spPr>
          <a:xfrm>
            <a:off x="1445846" y="394937"/>
            <a:ext cx="6252308" cy="6677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Significant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5AC82-BEF6-46C6-80B4-8C1F067D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86" y="3375744"/>
            <a:ext cx="5314027" cy="24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CBA6BA8F-8CF2-4605-9681-D50D262E1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84614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54"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FBAD20E9-3D58-423F-8DF2-31B67E81958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000" b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3C170-CE8A-4AE1-948C-0E4F679B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19" y="114828"/>
            <a:ext cx="6798734" cy="1303867"/>
          </a:xfrm>
        </p:spPr>
        <p:txBody>
          <a:bodyPr>
            <a:normAutofit/>
          </a:bodyPr>
          <a:lstStyle/>
          <a:p>
            <a:r>
              <a:rPr lang="en-US" sz="3200" b="1" dirty="0"/>
              <a:t>Our suggestions to curb the fraud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3C39DE-7014-4BB8-B9D5-50235D2922A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276600" y="2276475"/>
            <a:ext cx="5257800" cy="64928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tIns="0" bIns="0" anchor="ctr"/>
          <a:lstStyle>
            <a:lvl1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 dirty="0"/>
              <a:t>Deploying detection model and predicted probabilities to prevent fraud</a:t>
            </a:r>
            <a:endParaRPr lang="en-US" sz="14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05535D-526D-4F95-B32B-4B9C8673A0B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228670" y="3933031"/>
            <a:ext cx="5257800" cy="95352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tIns="0" bIns="0" anchor="ctr"/>
          <a:lstStyle>
            <a:lvl1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 dirty="0"/>
              <a:t>Blocking the transaction and the payment method where probability of being a fraud is high(higher than 0.6)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96F6B9-5117-49BA-B69B-40AA922D5EB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276600" y="3103563"/>
            <a:ext cx="5257800" cy="6492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tIns="0" bIns="0" anchor="ctr"/>
          <a:lstStyle>
            <a:lvl1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53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 dirty="0"/>
              <a:t>Enforcing 2 step verification for suspected transactions</a:t>
            </a:r>
            <a:endParaRPr lang="en-US" sz="1400" dirty="0"/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DE2277C9-15B3-4749-9E1D-DBDD71B96D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33725" y="4114800"/>
            <a:ext cx="285750" cy="28575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3600" bIns="3600" anchor="ctr" anchorCtr="1"/>
          <a:lstStyle/>
          <a:p>
            <a:pPr algn="ctr" eaLnBrk="1" hangingPunct="1"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2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B2650918-CA49-432E-8DFF-822E3EB0901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33725" y="2459038"/>
            <a:ext cx="285750" cy="28575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3600" bIns="3600" anchor="ctr" anchorCtr="1"/>
          <a:lstStyle/>
          <a:p>
            <a:pPr algn="ctr" eaLnBrk="1" hangingPunct="1"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2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85001047-4AAC-45A4-BBA2-32E2CF66F4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33725" y="3286125"/>
            <a:ext cx="285750" cy="28575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3600" bIns="3600" anchor="ctr" anchorCtr="1"/>
          <a:lstStyle/>
          <a:p>
            <a:pPr algn="ctr" eaLnBrk="1" hangingPunct="1"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200" b="1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F777-4504-4F97-91F4-19CF2FA8C1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669615" y="2614407"/>
            <a:ext cx="4878453" cy="17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5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5F5F-E70A-480D-A15E-2A13E7F2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157237"/>
            <a:ext cx="6798734" cy="1040098"/>
          </a:xfrm>
        </p:spPr>
        <p:txBody>
          <a:bodyPr/>
          <a:lstStyle/>
          <a:p>
            <a:r>
              <a:rPr lang="en-US" b="1" dirty="0"/>
              <a:t>Way Forward: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2898AA-2573-4697-8D7B-3D4178AA909B}"/>
              </a:ext>
            </a:extLst>
          </p:cNvPr>
          <p:cNvSpPr txBox="1">
            <a:spLocks/>
          </p:cNvSpPr>
          <p:nvPr/>
        </p:nvSpPr>
        <p:spPr>
          <a:xfrm>
            <a:off x="3906175" y="1491449"/>
            <a:ext cx="4384788" cy="39771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200" b="1" u="sng" dirty="0"/>
              <a:t>Plans:</a:t>
            </a:r>
          </a:p>
          <a:p>
            <a:pPr marL="742950" indent="-742950" algn="l">
              <a:buAutoNum type="arabicPeriod"/>
            </a:pPr>
            <a:r>
              <a:rPr lang="en-US" sz="2200" dirty="0"/>
              <a:t>To include more parameters in banking to make the model more robust.</a:t>
            </a:r>
          </a:p>
          <a:p>
            <a:pPr marL="742950" indent="-742950" algn="l">
              <a:buAutoNum type="arabicPeriod"/>
            </a:pPr>
            <a:r>
              <a:rPr lang="en-US" sz="2200" dirty="0"/>
              <a:t>To prepare the model to tackle new types of frauds using Reinforced learning.</a:t>
            </a:r>
          </a:p>
          <a:p>
            <a:pPr marL="742950" indent="-742950" algn="l">
              <a:buAutoNum type="arabicPeriod"/>
            </a:pPr>
            <a:r>
              <a:rPr lang="en-US" sz="2200" dirty="0"/>
              <a:t>To track real-time bank transactions using the </a:t>
            </a:r>
            <a:r>
              <a:rPr lang="en-US" sz="2200" i="1" dirty="0"/>
              <a:t>Fraud Alert</a:t>
            </a:r>
            <a:r>
              <a:rPr lang="en-US" sz="2200" dirty="0"/>
              <a:t> app.</a:t>
            </a:r>
          </a:p>
          <a:p>
            <a:pPr marL="742950" indent="-742950" algn="l">
              <a:buAutoNum type="arabicPeriod"/>
            </a:pPr>
            <a:r>
              <a:rPr lang="en-US" sz="2200" dirty="0"/>
              <a:t>Program the model to look more closely on large transactions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C557B-F1B8-43CF-81A7-DEF24815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3" y="1868548"/>
            <a:ext cx="3037642" cy="31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9DD27-05B9-40EB-861C-F7C88708EDAF}"/>
              </a:ext>
            </a:extLst>
          </p:cNvPr>
          <p:cNvSpPr txBox="1"/>
          <p:nvPr/>
        </p:nvSpPr>
        <p:spPr>
          <a:xfrm>
            <a:off x="1312034" y="299503"/>
            <a:ext cx="6519931" cy="716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500"/>
              </a:spcAft>
            </a:pPr>
            <a:r>
              <a:rPr lang="en-US" sz="4400" b="1" dirty="0">
                <a:latin typeface="+mj-lt"/>
              </a:rPr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37BFE-D8B5-4A8C-ADDD-ECAD11DE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8" y="1104715"/>
            <a:ext cx="8264123" cy="4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9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C972C-A142-4DF1-885C-685628E5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79" y="1461912"/>
            <a:ext cx="8430613" cy="4197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0521BF-1D21-496F-8787-2898E5CF0A2D}"/>
              </a:ext>
            </a:extLst>
          </p:cNvPr>
          <p:cNvSpPr/>
          <p:nvPr/>
        </p:nvSpPr>
        <p:spPr>
          <a:xfrm>
            <a:off x="1007615" y="447868"/>
            <a:ext cx="7128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120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2D532E3-AA28-4459-8310-E8D10FD5184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3426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3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2D532E3-AA28-4459-8310-E8D10FD518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CCA6569-E8B4-41EE-9CCE-FEFD23A7AEF3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000" b="1" u="none" strike="noStrike" cap="none" normalizeH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F203BA-5B65-4AA6-B6FA-D0381620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408373"/>
            <a:ext cx="6798734" cy="59459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Fraud Victims and Losses Continue Three-Year Rise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9A7CC-BBE3-4D5A-8142-5CCF56C23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30" y="1091417"/>
            <a:ext cx="8304140" cy="46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48277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74" name="think-cell Slide" r:id="rId6" imgW="363" imgH="363" progId="TCLayout.ActiveDocument.1">
                  <p:embed/>
                </p:oleObj>
              </mc:Choice>
              <mc:Fallback>
                <p:oleObj name="think-cell Slide" r:id="rId6" imgW="363" imgH="363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hangingPunct="0">
              <a:spcBef>
                <a:spcPct val="0"/>
              </a:spcBef>
              <a:spcAft>
                <a:spcPct val="0"/>
              </a:spcAft>
            </a:pPr>
            <a:endParaRPr kumimoji="0" lang="en-US" sz="2000" b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96163" y="64271"/>
            <a:ext cx="7351673" cy="1303867"/>
          </a:xfrm>
        </p:spPr>
        <p:txBody>
          <a:bodyPr anchor="ctr">
            <a:normAutofit/>
          </a:bodyPr>
          <a:lstStyle/>
          <a:p>
            <a:pPr defTabSz="995363" eaLnBrk="0" fontAlgn="base" hangingPunct="0">
              <a:spcAft>
                <a:spcPct val="0"/>
              </a:spcAft>
            </a:pPr>
            <a:r>
              <a:rPr lang="en-US" sz="3200" b="1" dirty="0"/>
              <a:t>Why is it urgent to work on this now?</a:t>
            </a:r>
            <a:endParaRPr lang="en-US" sz="1400" b="1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00DAD10F-2965-4633-957F-69EEA11471EA}"/>
              </a:ext>
            </a:extLst>
          </p:cNvPr>
          <p:cNvSpPr txBox="1">
            <a:spLocks/>
          </p:cNvSpPr>
          <p:nvPr/>
        </p:nvSpPr>
        <p:spPr>
          <a:xfrm>
            <a:off x="886718" y="1382820"/>
            <a:ext cx="2717809" cy="34943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Digitalization in the financial sector has made it more vulnerable towards frauds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Increase in dependence of mobile and online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Amount of Literature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41798-78BA-499F-8B7C-79654A18B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287" y="1627200"/>
            <a:ext cx="4437583" cy="4104764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195E34A-A0FC-4AB2-B613-2FE8FCC6B19D}"/>
              </a:ext>
            </a:extLst>
          </p:cNvPr>
          <p:cNvSpPr/>
          <p:nvPr/>
        </p:nvSpPr>
        <p:spPr>
          <a:xfrm rot="10800000">
            <a:off x="4286085" y="2145323"/>
            <a:ext cx="3687308" cy="2769577"/>
          </a:xfrm>
          <a:prstGeom prst="rt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68E72-ED2A-4300-AB32-9DA80C0F5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954" y="4004083"/>
            <a:ext cx="2433337" cy="24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AF3ADF1-EA0A-49E8-B7A5-B3C9C9173A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80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981AC12-C884-4AC4-8C91-0A07B8AEA99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000" b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DA38C-9739-41DB-AAE0-C5D63E94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46" y="254421"/>
            <a:ext cx="6798734" cy="916690"/>
          </a:xfrm>
        </p:spPr>
        <p:txBody>
          <a:bodyPr>
            <a:normAutofit/>
          </a:bodyPr>
          <a:lstStyle/>
          <a:p>
            <a:r>
              <a:rPr lang="en-US" sz="3200" b="1" dirty="0"/>
              <a:t>Exploring the Data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1D51F-E60D-4A96-80A8-0457C416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86" y="1905948"/>
            <a:ext cx="3468966" cy="2805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63318C-1C50-45BF-96F0-F26E55740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016" y="1905947"/>
            <a:ext cx="4012476" cy="2805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574BD7-D43D-4F3C-87D5-D01B4FC75EC2}"/>
              </a:ext>
            </a:extLst>
          </p:cNvPr>
          <p:cNvSpPr txBox="1"/>
          <p:nvPr/>
        </p:nvSpPr>
        <p:spPr>
          <a:xfrm>
            <a:off x="688786" y="4928415"/>
            <a:ext cx="5987222" cy="83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400" b="1" dirty="0"/>
              <a:t>Observations: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On average transfer, online transfers are higher value transactions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order of fraud transactions is higher than the order of non-fraud transactions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7AB46-52A4-4DB9-A928-7B5B619AAA87}"/>
              </a:ext>
            </a:extLst>
          </p:cNvPr>
          <p:cNvSpPr txBox="1"/>
          <p:nvPr/>
        </p:nvSpPr>
        <p:spPr>
          <a:xfrm>
            <a:off x="693071" y="1455027"/>
            <a:ext cx="3350362" cy="228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400" b="1" dirty="0"/>
              <a:t>Types of transactions: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2E6BB-4B78-4636-A2AD-9FF54F0AD534}"/>
              </a:ext>
            </a:extLst>
          </p:cNvPr>
          <p:cNvSpPr txBox="1"/>
          <p:nvPr/>
        </p:nvSpPr>
        <p:spPr>
          <a:xfrm>
            <a:off x="4344016" y="1460381"/>
            <a:ext cx="3524057" cy="465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400" b="1" dirty="0"/>
              <a:t>Distribution of average amount of fraud and non-fraud transactions: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5B7B6-75BD-429A-9D9C-8B8F9660B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008" y="4752541"/>
            <a:ext cx="2043343" cy="115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6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CC7C-49B0-4830-AFF1-46139313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92" y="41630"/>
            <a:ext cx="6798734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Variation of Financial Fraud with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D358D-6D6F-4976-ADD9-B3F9A445D05A}"/>
              </a:ext>
            </a:extLst>
          </p:cNvPr>
          <p:cNvSpPr txBox="1"/>
          <p:nvPr/>
        </p:nvSpPr>
        <p:spPr>
          <a:xfrm>
            <a:off x="5912528" y="2594119"/>
            <a:ext cx="2525314" cy="2556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b="1" dirty="0"/>
              <a:t>Observations:</a:t>
            </a:r>
            <a:endParaRPr lang="en-US" sz="1400" b="1" dirty="0"/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Number of frauds are constant throughout the day and time range.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Normal transactions are more during the day, hence, the average fraud transactions are high at the closing times of banks and during out of office hours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B543F-8118-49A0-8222-850A8CFB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28" y="1027871"/>
            <a:ext cx="2346157" cy="1319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F07E4-BCE9-40C5-AAC1-94DBF645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7" y="1027871"/>
            <a:ext cx="5151572" cy="3552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03B8CB-145C-4D30-B113-E6F9A7268F98}"/>
              </a:ext>
            </a:extLst>
          </p:cNvPr>
          <p:cNvSpPr txBox="1"/>
          <p:nvPr/>
        </p:nvSpPr>
        <p:spPr>
          <a:xfrm>
            <a:off x="706158" y="4735923"/>
            <a:ext cx="4579398" cy="83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400" b="1" dirty="0"/>
              <a:t>The graphs above show the trend of frauds averaged over:</a:t>
            </a:r>
          </a:p>
          <a:p>
            <a:pPr marL="228600" indent="-228600">
              <a:lnSpc>
                <a:spcPct val="110000"/>
              </a:lnSpc>
              <a:spcAft>
                <a:spcPts val="500"/>
              </a:spcAft>
              <a:buAutoNum type="arabicPeriod"/>
            </a:pPr>
            <a:r>
              <a:rPr lang="en-US" sz="1400" b="1" dirty="0"/>
              <a:t>A Day</a:t>
            </a:r>
          </a:p>
          <a:p>
            <a:pPr marL="228600" indent="-228600">
              <a:lnSpc>
                <a:spcPct val="110000"/>
              </a:lnSpc>
              <a:spcAft>
                <a:spcPts val="500"/>
              </a:spcAft>
              <a:buAutoNum type="arabicPeriod"/>
            </a:pPr>
            <a:r>
              <a:rPr lang="en-US" sz="1400" b="1" dirty="0"/>
              <a:t>24 Hours in a Day</a:t>
            </a:r>
          </a:p>
        </p:txBody>
      </p:sp>
    </p:spTree>
    <p:extLst>
      <p:ext uri="{BB962C8B-B14F-4D97-AF65-F5344CB8AC3E}">
        <p14:creationId xmlns:p14="http://schemas.microsoft.com/office/powerpoint/2010/main" val="114420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3A7F89E-37DC-421D-836B-BDA738B632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1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3A7F89E-37DC-421D-836B-BDA738B63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62491CA-D762-4A5D-936E-A0F2E494359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000" b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19010-9C5A-43E9-A630-C154131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37639"/>
            <a:ext cx="6798734" cy="1303867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Some Statistics of Fraudulent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E135-0527-4226-94E0-85B2150C3944}"/>
              </a:ext>
            </a:extLst>
          </p:cNvPr>
          <p:cNvSpPr txBox="1"/>
          <p:nvPr/>
        </p:nvSpPr>
        <p:spPr>
          <a:xfrm>
            <a:off x="941538" y="1341506"/>
            <a:ext cx="7589901" cy="1534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1.2 out of a thousand transactions are fraudulent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.2% of total transaction amount is Fraud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Only 2 types of transactions, i.e., online transfers and cash outs are frauds</a:t>
            </a: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400" dirty="0"/>
              <a:t> </a:t>
            </a:r>
          </a:p>
          <a:p>
            <a:pPr marL="285750" indent="-285750">
              <a:lnSpc>
                <a:spcPct val="11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DF790-2C5C-4D81-8C97-60F88A3BB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948" y="2370338"/>
            <a:ext cx="5826103" cy="34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5497-A0E6-4848-B387-A0A999C0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400433"/>
            <a:ext cx="6798734" cy="664888"/>
          </a:xfrm>
        </p:spPr>
        <p:txBody>
          <a:bodyPr/>
          <a:lstStyle/>
          <a:p>
            <a:r>
              <a:rPr lang="en-US" sz="3200" b="1" dirty="0"/>
              <a:t>The Current Scenario: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10E71-4CCD-4669-BDA7-31C85696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2" y="2560141"/>
            <a:ext cx="4991100" cy="3400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233453-6FA3-484E-B5E5-3ED16B4D7378}"/>
              </a:ext>
            </a:extLst>
          </p:cNvPr>
          <p:cNvSpPr txBox="1">
            <a:spLocks/>
          </p:cNvSpPr>
          <p:nvPr/>
        </p:nvSpPr>
        <p:spPr>
          <a:xfrm>
            <a:off x="5513958" y="1034708"/>
            <a:ext cx="3186160" cy="45404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800" b="1" dirty="0">
                <a:latin typeface="+mn-lt"/>
              </a:rPr>
              <a:t>The two affected areas of fraud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Cash-Out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Transfer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b="1" dirty="0">
                <a:latin typeface="+mn-lt"/>
              </a:rPr>
              <a:t>Transfer</a:t>
            </a:r>
            <a:r>
              <a:rPr lang="en-US" sz="1800" dirty="0">
                <a:latin typeface="+mn-lt"/>
              </a:rPr>
              <a:t> refers to Electronic (Mobile and Card) Payments.</a:t>
            </a:r>
          </a:p>
          <a:p>
            <a:pPr algn="l"/>
            <a:r>
              <a:rPr lang="en-US" sz="1800" b="1" dirty="0">
                <a:latin typeface="+mn-lt"/>
              </a:rPr>
              <a:t>Only 16 out of 4097 </a:t>
            </a:r>
            <a:r>
              <a:rPr lang="en-US" sz="1800" dirty="0">
                <a:latin typeface="+mn-lt"/>
              </a:rPr>
              <a:t>fraudulent transactions were correctly identified.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FC156-6188-44ED-891F-24D4D16B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2" y="1085418"/>
            <a:ext cx="4991100" cy="14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026A3C9-ABD9-4889-8ED4-0BBEA52370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1385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3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9EF2C5-E687-481C-99D1-93BBA20FE57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defTabSz="99536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4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sym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5FB0B-7D39-4C18-8F42-0CA95085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82" y="299422"/>
            <a:ext cx="6798734" cy="922703"/>
          </a:xfrm>
        </p:spPr>
        <p:txBody>
          <a:bodyPr anchor="ctr"/>
          <a:lstStyle/>
          <a:p>
            <a:r>
              <a:rPr lang="en-US" b="1" dirty="0"/>
              <a:t>Steps in the process: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742D46-4ABB-4391-8831-D163605EDADB}"/>
              </a:ext>
            </a:extLst>
          </p:cNvPr>
          <p:cNvSpPr/>
          <p:nvPr/>
        </p:nvSpPr>
        <p:spPr bwMode="auto">
          <a:xfrm>
            <a:off x="475488" y="1923898"/>
            <a:ext cx="3006547" cy="20189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DF7EA-388B-436B-9F91-E183092AD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217" y="4218111"/>
            <a:ext cx="3045041" cy="1712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7F304-7B41-448E-8769-1EE9BD853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88" y="1403766"/>
            <a:ext cx="8300420" cy="30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0895-3813-4382-B232-C33A6603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33" y="99016"/>
            <a:ext cx="6798734" cy="1303867"/>
          </a:xfrm>
        </p:spPr>
        <p:txBody>
          <a:bodyPr>
            <a:normAutofit/>
          </a:bodyPr>
          <a:lstStyle/>
          <a:p>
            <a:r>
              <a:rPr lang="en-US" sz="3200" b="1" dirty="0"/>
              <a:t>Modeling: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2ECDD-3D49-4B63-847D-43F0123C6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4337" y="1207027"/>
            <a:ext cx="8315325" cy="450131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To predict whether a transaction is a Fraud or not is a Classification problem: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Results: </a:t>
            </a:r>
          </a:p>
          <a:p>
            <a:pPr lvl="2"/>
            <a:r>
              <a:rPr lang="en-US" dirty="0"/>
              <a:t>Is fraud</a:t>
            </a:r>
          </a:p>
          <a:p>
            <a:pPr lvl="2"/>
            <a:r>
              <a:rPr lang="en-US" dirty="0"/>
              <a:t>Is not Fraud</a:t>
            </a:r>
          </a:p>
          <a:p>
            <a:r>
              <a:rPr lang="en-US" b="1" dirty="0"/>
              <a:t>We use the following types of sampling </a:t>
            </a:r>
          </a:p>
          <a:p>
            <a:pPr marL="0" indent="0">
              <a:buNone/>
            </a:pPr>
            <a:r>
              <a:rPr lang="en-US" b="1" dirty="0"/>
              <a:t>     to balance the data:</a:t>
            </a:r>
          </a:p>
          <a:p>
            <a:pPr lvl="1"/>
            <a:r>
              <a:rPr lang="en-US" b="1" dirty="0"/>
              <a:t>Unbalanced Data:</a:t>
            </a:r>
          </a:p>
          <a:p>
            <a:pPr lvl="2"/>
            <a:r>
              <a:rPr lang="en-US" dirty="0"/>
              <a:t>Up-Sampling</a:t>
            </a:r>
          </a:p>
          <a:p>
            <a:pPr lvl="2"/>
            <a:r>
              <a:rPr lang="en-US" dirty="0"/>
              <a:t>Down-Sampling</a:t>
            </a:r>
          </a:p>
          <a:p>
            <a:pPr lvl="1"/>
            <a:r>
              <a:rPr lang="en-US" b="1" dirty="0"/>
              <a:t>Models used:</a:t>
            </a:r>
          </a:p>
          <a:p>
            <a:pPr lvl="2"/>
            <a:r>
              <a:rPr lang="en-US" dirty="0"/>
              <a:t>Random Forest</a:t>
            </a:r>
          </a:p>
          <a:p>
            <a:pPr lvl="2"/>
            <a:r>
              <a:rPr lang="en-US" dirty="0"/>
              <a:t>XGBOOST</a:t>
            </a:r>
          </a:p>
          <a:p>
            <a:pPr lvl="2"/>
            <a:r>
              <a:rPr lang="en-US" dirty="0"/>
              <a:t>Logistic Regression</a:t>
            </a:r>
          </a:p>
          <a:p>
            <a:pPr lvl="4" indent="0">
              <a:buNone/>
            </a:pPr>
            <a:endParaRPr lang="en-US" dirty="0"/>
          </a:p>
          <a:p>
            <a:pPr lvl="4" indent="0">
              <a:buNone/>
            </a:pPr>
            <a:endParaRPr lang="en-US" dirty="0"/>
          </a:p>
          <a:p>
            <a:pPr lvl="4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C3748-F8FC-472B-9CA8-E6FDA8278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167" y="1748906"/>
            <a:ext cx="3386947" cy="36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79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99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4&quot;&gt;&lt;elem m_fUsage=&quot;2.12949000000000010502E+00&quot;&gt;&lt;m_msothmcolidx val=&quot;0&quot;/&gt;&lt;m_rgb r=&quot;E3&quot; g=&quot;FB&quot; b=&quot;D9&quot;/&gt;&lt;m_nBrightness tagver0=&quot;26206&quot; tagname0=&quot;m_nBrightnessUNRECOGNIZED&quot; val=&quot;0&quot;/&gt;&lt;/elem&gt;&lt;elem m_fUsage=&quot;1.53144100000000005224E+00&quot;&gt;&lt;m_msothmcolidx val=&quot;0&quot;/&gt;&lt;m_rgb r=&quot;1C&quot; g=&quot;21&quot; b=&quot;FF&quot;/&gt;&lt;m_nBrightness tagver0=&quot;26206&quot; tagname0=&quot;m_nBrightnessUNRECOGNIZED&quot; val=&quot;0&quot;/&gt;&lt;/elem&gt;&lt;elem m_fUsage=&quot;9.00000000000000022204E-01&quot;&gt;&lt;m_msothmcolidx val=&quot;0&quot;/&gt;&lt;m_rgb r=&quot;D6&quot; g=&quot;DB&quot; b=&quot;FE&quot;/&gt;&lt;m_nBrightness tagver0=&quot;26206&quot; tagname0=&quot;m_nBrightnessUNRECOGNIZED&quot; val=&quot;0&quot;/&gt;&lt;/elem&gt;&lt;elem m_fUsage=&quot;6.56100000000000127542E-01&quot;&gt;&lt;m_msothmcolidx val=&quot;0&quot;/&gt;&lt;m_rgb r=&quot;9F&quot; g=&quot;4B&quot; b=&quot;40&quot;/&gt;&lt;m_nBrightness tagver0=&quot;26206&quot; tagname0=&quot;m_nBrightnessUNRECOGNIZED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rGuCffQ.Wn89mkV_pnt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5OlP9MRz63nNOtTuAnw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653me9SXyj2UkXktwzz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VB5oAPRd.YZcuc9Vlc1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7CPNzAupUyhAEhas7kcz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r8eodwTiy5VcNtiG7Vu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PT_QhuSayP0gULozB2K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.aFKviTFmdoOcvwdjZo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.aFKviTFmdoOcvwdjZ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Kz6A.kQguNnYmgfy5kB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RiE0b6CLkS0GQKfrLzrv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G5dVdmQaazeoIaLvZT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MhDOzJa0iW4tqprREii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9FW7OzjSESFUhGi1E5Mg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cEnCb2TOuYYk.8gSgQi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VEZPkxQ8u7HYP34jZ2t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Larissa-Design">
  <a:themeElements>
    <a:clrScheme name="DPDHL_Template">
      <a:dk1>
        <a:srgbClr val="000000"/>
      </a:dk1>
      <a:lt1>
        <a:srgbClr val="FFFFFF"/>
      </a:lt1>
      <a:dk2>
        <a:srgbClr val="B2B2B2"/>
      </a:dk2>
      <a:lt2>
        <a:srgbClr val="DADADA"/>
      </a:lt2>
      <a:accent1>
        <a:srgbClr val="969696"/>
      </a:accent1>
      <a:accent2>
        <a:srgbClr val="696969"/>
      </a:accent2>
      <a:accent3>
        <a:srgbClr val="FFCC00"/>
      </a:accent3>
      <a:accent4>
        <a:srgbClr val="D40511"/>
      </a:accent4>
      <a:accent5>
        <a:srgbClr val="EAEAEA"/>
      </a:accent5>
      <a:accent6>
        <a:srgbClr val="F8F8F8"/>
      </a:accent6>
      <a:hlink>
        <a:srgbClr val="FFCC00"/>
      </a:hlink>
      <a:folHlink>
        <a:srgbClr val="D40511"/>
      </a:folHlink>
    </a:clrScheme>
    <a:fontScheme name="DPDHL PowerPoint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DPDHL_Template">
      <a:dk1>
        <a:srgbClr val="000000"/>
      </a:dk1>
      <a:lt1>
        <a:srgbClr val="FFFFFF"/>
      </a:lt1>
      <a:dk2>
        <a:srgbClr val="B2B2B2"/>
      </a:dk2>
      <a:lt2>
        <a:srgbClr val="DADADA"/>
      </a:lt2>
      <a:accent1>
        <a:srgbClr val="969696"/>
      </a:accent1>
      <a:accent2>
        <a:srgbClr val="696969"/>
      </a:accent2>
      <a:accent3>
        <a:srgbClr val="FFCC00"/>
      </a:accent3>
      <a:accent4>
        <a:srgbClr val="D40511"/>
      </a:accent4>
      <a:accent5>
        <a:srgbClr val="EAEAEA"/>
      </a:accent5>
      <a:accent6>
        <a:srgbClr val="F8F8F8"/>
      </a:accent6>
      <a:hlink>
        <a:srgbClr val="FFCC00"/>
      </a:hlink>
      <a:folHlink>
        <a:srgbClr val="D4051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332</TotalTime>
  <Words>416</Words>
  <Application>Microsoft Office PowerPoint</Application>
  <PresentationFormat>On-screen Show (4:3)</PresentationFormat>
  <Paragraphs>82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Garamond</vt:lpstr>
      <vt:lpstr>Symbol</vt:lpstr>
      <vt:lpstr>Wingdings</vt:lpstr>
      <vt:lpstr>Organic</vt:lpstr>
      <vt:lpstr>think-cell Slide</vt:lpstr>
      <vt:lpstr>Online payment/Credit Card Fraud Detection</vt:lpstr>
      <vt:lpstr>Fraud Victims and Losses Continue Three-Year Rise</vt:lpstr>
      <vt:lpstr>Why is it urgent to work on this now?</vt:lpstr>
      <vt:lpstr>Exploring the Data Variables</vt:lpstr>
      <vt:lpstr>Variation of Financial Fraud with Time</vt:lpstr>
      <vt:lpstr>Some Statistics of Fraudulent Transactions</vt:lpstr>
      <vt:lpstr>The Current Scenario:</vt:lpstr>
      <vt:lpstr>Steps in the process:</vt:lpstr>
      <vt:lpstr>Modeling:</vt:lpstr>
      <vt:lpstr>User Interfacing:</vt:lpstr>
      <vt:lpstr>Results:</vt:lpstr>
      <vt:lpstr>Driving Parameters</vt:lpstr>
      <vt:lpstr>Our suggestions to curb the fraud</vt:lpstr>
      <vt:lpstr>Way Forward:</vt:lpstr>
      <vt:lpstr>PowerPoint Presentation</vt:lpstr>
      <vt:lpstr>PowerPoint Presentation</vt:lpstr>
    </vt:vector>
  </TitlesOfParts>
  <Company>Deutsche Post DHL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Holst, K., Z 03, BN</dc:creator>
  <cp:keywords>4 to 3</cp:keywords>
  <cp:lastModifiedBy>dee Jay</cp:lastModifiedBy>
  <cp:revision>114</cp:revision>
  <cp:lastPrinted>2014-01-24T08:37:53Z</cp:lastPrinted>
  <dcterms:created xsi:type="dcterms:W3CDTF">2014-06-05T13:13:55Z</dcterms:created>
  <dcterms:modified xsi:type="dcterms:W3CDTF">2018-11-08T13:21:11Z</dcterms:modified>
  <cp:category>presentation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fzeichnungsdatum">
    <vt:lpwstr>June 2013</vt:lpwstr>
  </property>
  <property fmtid="{D5CDD505-2E9C-101B-9397-08002B2CF9AE}" pid="3" name="Dokumentnummer">
    <vt:lpwstr>1.0</vt:lpwstr>
  </property>
  <property fmtid="{D5CDD505-2E9C-101B-9397-08002B2CF9AE}" pid="4" name="Office">
    <vt:lpwstr>2007/2010</vt:lpwstr>
  </property>
</Properties>
</file>